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8" r:id="rId19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20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Relationship Id="rId13" Type="http://schemas.openxmlformats.org/officeDocument/2006/relationships/slide" Target="slides/slide14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openxmlformats.org/officeDocument/2006/relationships/slide" Target="slides/slide4.xml"/><Relationship Id="rId20" Type="http://schemas.openxmlformats.org/officeDocument/2006/relationships/slide" Target="slides/slide13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22519" y="1712671"/>
            <a:ext cx="1146658" cy="1146658"/>
          </a:xfrm>
          <a:prstGeom prst="ellipse">
            <a:avLst/>
          </a:prstGeom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5800496" y="1990649"/>
            <a:ext cx="590702" cy="590702"/>
          </a:xfrm>
          <a:prstGeom prst="ellipse">
            <a:avLst/>
          </a:prstGeom>
          <a:ln w="1651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095848" y="1417320"/>
            <a:ext cx="0" cy="156362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095848" y="2998318"/>
            <a:ext cx="0" cy="156362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227168" y="2286000"/>
            <a:ext cx="156362" cy="0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808165" y="2286000"/>
            <a:ext cx="156362" cy="0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133201" y="2057537"/>
            <a:ext cx="191110" cy="191110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0" y="3429000"/>
            <a:ext cx="121916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spc="-100" kern="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Sentinel Credit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0" y="4251960"/>
            <a:ext cx="121916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60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CREDIT INTELLIGENCE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0" y="4983480"/>
            <a:ext cx="1219169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 Intelligence Platform · Executive Briefing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5775808" y="5577840"/>
            <a:ext cx="640080" cy="36576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0" y="5760720"/>
            <a:ext cx="121916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Credit, Inc.  ·  sentinel-credit.com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Complementary, not replacement.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1965960"/>
            <a:ext cx="11094415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sits between two markets. D&amp;B and Creditsafe dominate SMB reporting but can't produce institutional-grade credit intelligence; the agencies and Cap IQ are accurate but slow and costly. Sentinel delivers agency-grade intelligence — ratings, insolvency prediction, origination, and surveillance — in seconds, with every signal explainable.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788920"/>
          <a:ext cx="11094415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011680"/>
                <a:gridCol w="2103120"/>
                <a:gridCol w="1737360"/>
                <a:gridCol w="19202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7F2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CAPABILITY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SENTINEL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935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7F2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D&amp;B / Creditsafe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7F2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S&amp;P Cap IQ Pro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7F2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Moody's CreditLens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4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Institutional-grade methodology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35/35/30 S&amp;P/Moody's/Fitch blend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SMB bureau scores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S&amp;P ratings only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Moody's ratings only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Rates private buyers on uploaded financials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· PDF / XLSX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Every notch traceable to a rule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 · audit-grade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Partial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Continuous buyer-book surveillance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Drift monitor on every rating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Monitoring alerts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News / alerts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Portfolio-level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BYO calibration / Pool / Supplier / Reg B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surfaces (slide 5)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Entry price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tier  /  $25 per memo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$70–150 per report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$24k+ / seat / year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$40k+ / seat / year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SR 11-7 evidence pack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Self-attested; 3rd-party in progress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applicable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applicable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1E2A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Vendor-attested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DF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Text 10"/>
          <p:cNvSpPr/>
          <p:nvPr/>
        </p:nvSpPr>
        <p:spPr>
          <a:xfrm>
            <a:off x="548640" y="6355080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pricing is deliberately below the enterprise-terminal tier so individual analysts and small credit teams can try us without a procurement battle. Enterprise pricing is custom and competitive with the above tools at scale.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free. Upgrade when a report needs to leave your desk.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335128" y="2468880"/>
            <a:ext cx="21945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518008" y="2743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18008" y="315468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518008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forever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09448" y="4507992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746608" y="4434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any buyer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9448" y="4800600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46608" y="472744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ratings / day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9448" y="509320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746608" y="5020056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 in-app signals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09448" y="5385816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746608" y="5312664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credit card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666848" y="2468880"/>
            <a:ext cx="2194560" cy="6400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2666848" y="2532888"/>
            <a:ext cx="2194560" cy="3136392"/>
          </a:xfrm>
          <a:prstGeom prst="rect">
            <a:avLst/>
          </a:prstGeom>
          <a:solidFill>
            <a:srgbClr val="1E2A44"/>
          </a:solidFill>
          <a:ln w="12700">
            <a:solidFill>
              <a:srgbClr val="152138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2849728" y="2743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PAYG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849728" y="315468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$25</a:t>
            </a:r>
            <a:endParaRPr lang="en-US" sz="3400" dirty="0"/>
          </a:p>
        </p:txBody>
      </p:sp>
      <p:sp>
        <p:nvSpPr>
          <p:cNvPr id="27" name="Text 25"/>
          <p:cNvSpPr/>
          <p:nvPr/>
        </p:nvSpPr>
        <p:spPr>
          <a:xfrm>
            <a:off x="2849728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Trade Credit Memo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941168" y="4507992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3078328" y="4434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$15 / short-form memo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941168" y="4800600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3078328" y="472744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subscription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2941168" y="509320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3078328" y="5020056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Stripe one-click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941168" y="5385816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3078328" y="5312664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Expense-friendly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998568" y="2468880"/>
            <a:ext cx="21945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7" name="Text 35"/>
          <p:cNvSpPr/>
          <p:nvPr/>
        </p:nvSpPr>
        <p:spPr>
          <a:xfrm>
            <a:off x="5181448" y="2743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181448" y="315468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$99</a:t>
            </a:r>
            <a:endParaRPr lang="en-US" sz="3400" dirty="0"/>
          </a:p>
        </p:txBody>
      </p:sp>
      <p:sp>
        <p:nvSpPr>
          <p:cNvPr id="39" name="Text 37"/>
          <p:cNvSpPr/>
          <p:nvPr/>
        </p:nvSpPr>
        <p:spPr>
          <a:xfrm>
            <a:off x="5181448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month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272888" y="4507992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5410048" y="4434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 reports / month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5272888" y="4800600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3" name="Text 41"/>
          <p:cNvSpPr/>
          <p:nvPr/>
        </p:nvSpPr>
        <p:spPr>
          <a:xfrm>
            <a:off x="5410048" y="472744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Monitor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272888" y="509320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5" name="Text 43"/>
          <p:cNvSpPr/>
          <p:nvPr/>
        </p:nvSpPr>
        <p:spPr>
          <a:xfrm>
            <a:off x="5410048" y="5020056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Saved analyses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272888" y="5385816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7" name="Text 45"/>
          <p:cNvSpPr/>
          <p:nvPr/>
        </p:nvSpPr>
        <p:spPr>
          <a:xfrm>
            <a:off x="5410048" y="5312664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support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7330288" y="2468880"/>
            <a:ext cx="21945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49" name="Text 47"/>
          <p:cNvSpPr/>
          <p:nvPr/>
        </p:nvSpPr>
        <p:spPr>
          <a:xfrm>
            <a:off x="7513168" y="2743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7513168" y="315468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$499</a:t>
            </a:r>
            <a:endParaRPr lang="en-US" sz="3400" dirty="0"/>
          </a:p>
        </p:txBody>
      </p:sp>
      <p:sp>
        <p:nvSpPr>
          <p:cNvPr id="51" name="Text 49"/>
          <p:cNvSpPr/>
          <p:nvPr/>
        </p:nvSpPr>
        <p:spPr>
          <a:xfrm>
            <a:off x="7513168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month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7604608" y="4507992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53" name="Text 51"/>
          <p:cNvSpPr/>
          <p:nvPr/>
        </p:nvSpPr>
        <p:spPr>
          <a:xfrm>
            <a:off x="7741768" y="4434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 reports pooled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7604608" y="4800600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55" name="Text 53"/>
          <p:cNvSpPr/>
          <p:nvPr/>
        </p:nvSpPr>
        <p:spPr>
          <a:xfrm>
            <a:off x="7741768" y="472744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10 seats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7604608" y="509320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57" name="Text 55"/>
          <p:cNvSpPr/>
          <p:nvPr/>
        </p:nvSpPr>
        <p:spPr>
          <a:xfrm>
            <a:off x="7741768" y="5020056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workspace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7604608" y="5385816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59" name="Text 57"/>
          <p:cNvSpPr/>
          <p:nvPr/>
        </p:nvSpPr>
        <p:spPr>
          <a:xfrm>
            <a:off x="7741768" y="5312664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controls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9662008" y="2468880"/>
            <a:ext cx="21945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61" name="Text 59"/>
          <p:cNvSpPr/>
          <p:nvPr/>
        </p:nvSpPr>
        <p:spPr>
          <a:xfrm>
            <a:off x="9844888" y="27432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9844888" y="3154680"/>
            <a:ext cx="1828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</a:t>
            </a:r>
            <a:endParaRPr lang="en-US" sz="2600" dirty="0"/>
          </a:p>
        </p:txBody>
      </p:sp>
      <p:sp>
        <p:nvSpPr>
          <p:cNvPr id="63" name="Text 61"/>
          <p:cNvSpPr/>
          <p:nvPr/>
        </p:nvSpPr>
        <p:spPr>
          <a:xfrm>
            <a:off x="9844888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9936328" y="4507992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65" name="Text 63"/>
          <p:cNvSpPr/>
          <p:nvPr/>
        </p:nvSpPr>
        <p:spPr>
          <a:xfrm>
            <a:off x="10073488" y="44348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reports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9936328" y="4800600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67" name="Text 65"/>
          <p:cNvSpPr/>
          <p:nvPr/>
        </p:nvSpPr>
        <p:spPr>
          <a:xfrm>
            <a:off x="10073488" y="472744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+ audit trail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9936328" y="509320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69" name="Text 67"/>
          <p:cNvSpPr/>
          <p:nvPr/>
        </p:nvSpPr>
        <p:spPr>
          <a:xfrm>
            <a:off x="10073488" y="5020056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 on delivery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9936328" y="5385816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71" name="Text 69"/>
          <p:cNvSpPr/>
          <p:nvPr/>
        </p:nvSpPr>
        <p:spPr>
          <a:xfrm>
            <a:off x="10073488" y="5312664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support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2941168" y="2148840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MOST POPULAR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548640" y="5760720"/>
            <a:ext cx="11094415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Anchor: $25 per Trade Credit Memo.  A D&amp;B / Creditsafe buyer report: $70–150.  A Cap IQ or CreditLens seat: $24,000+ / year.</a:t>
            </a:r>
            <a:endParaRPr lang="en-US" sz="1200" dirty="0"/>
          </a:p>
        </p:txBody>
      </p:sp>
      <p:sp>
        <p:nvSpPr>
          <p:cNvPr id="74" name="Text 72"/>
          <p:cNvSpPr/>
          <p:nvPr/>
        </p:nvSpPr>
        <p:spPr>
          <a:xfrm>
            <a:off x="548640" y="6089904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 covers Rate-a-Company and sample reports. Reports (IC Memo, Trade Credit Memo) and the Predictive Intelligence / Working Capital Finance / Drift Monitor / Outcome Ledger tabs require a paid plan or PAYG memo purchase.</a:t>
            </a:r>
            <a:endParaRPr lang="en-US" sz="900" dirty="0"/>
          </a:p>
        </p:txBody>
      </p:sp>
      <p:sp>
        <p:nvSpPr>
          <p:cNvPr id="75" name="Shape 73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76" name="Text 74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POSTURE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are not, yet. All disclosed in the app.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548640" y="2368296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777240" y="2240280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an NRSRO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77240" y="2532888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Credit, Inc. is not a Nationally Recognized Statistical Rating Organization. Model outputs are analytical opinions, not official credit ratings, and must not be represented as such.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6255868" y="2368296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6484468" y="2240280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Backtest scope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84468" y="2532888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Validated on 188 realized corporate defaults (2001–2025): AUC 0.984, recall 91.7%, false-alarm 2.8%; robustness confirmed across same-rating-tier and full-Russell-3000 small-cap controls and a private audited-statement cohort (4/4 caught, 0/9 false). Full scope and limitations disclosed in the validation report.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48640" y="3337560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77240" y="3209544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SR 11-7 alignment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3502152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Model Card with documented methodology, a regression test suite, and an audit trail ship by default. Independent third-party model validation is planned.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6255868" y="3337560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484468" y="3209544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 2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84468" y="3502152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 2 Type II is in progress — readiness gap analysis published, Type I audit underway. Completed attestations are available for enterprise contracts.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48640" y="4306824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777240" y="4178808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Documented bias clusters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77240" y="4471416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known industry patterns are disclosed in every rating's limitations: Sentinel tends to be harsher on franchise/scale mega-cap investment-grade names, and is being refined on a second cluster. Nothing is hidden.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6255868" y="4306824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6484468" y="4178808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Sector coverage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84468" y="4471416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Corporates covered. Banks and financial institutions use a separate FI framework. Insurance, sovereigns, and municipal credit are not yet covered.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548640" y="5276088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777240" y="5148072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Aggregate overlay cap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777240" y="5440680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overrides on any rating are capped and audit-logged, with senior-credit review triggered on exceptions — so no single adjustment can quietly swing a result.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6255868" y="5276088"/>
            <a:ext cx="118872" cy="11887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6484468" y="5148072"/>
            <a:ext cx="51585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OFAC + export controls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84468" y="5440680"/>
            <a:ext cx="5158588" cy="5394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from sanctioned jurisdictions is blocked. Liability caps are disclosed by tier (free and paid).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548640" y="598932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limitation above is also published openly in the in-app Known Limitations page, per SR 11-7 Section V guidance on model-risk transparency.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7" name="Text 35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FITS HOW YOU OPERATE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your security and workflow requirements.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1920240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customers' data is an input we protect — never a product. The core needs no third-party AI, and deployment matches your security posture.</a:t>
            </a:r>
            <a:pPr indent="0" marL="0">
              <a:spcAft>
                <a:spcPts val="400"/>
              </a:spcAft>
              <a:buNone/>
            </a:pPr>
            <a:r>
              <a:rPr lang="en-US" sz="13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18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518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46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UPLOAD DIRECTLY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46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never touch the statements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46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a customer to submit financials via a secure link. You receive only the decision — rating, terms, exposure — without handling, storing, or seeing the raw statements.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46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46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233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233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461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THIRD-PARTY LLM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61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Deterministic core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61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Ratings, Probability of Insolvency, financial analysis, posture and terms use no LLM at all. The optional language layers (footnote &amp; earnings-call analysis) are the only LLM-dependent parts — and can be switched off.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461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6461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18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18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746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 IS NEVER THE PRODUCT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746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Never sold, never trained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46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Statements can be anonymized before processing; data is never sold, shared, or used to train shared models. Logically isolated, encrypted in transit and at rest, with least-privilege, logged access.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746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746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33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6233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6461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TO YOUR POSTURE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461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 · Private VPC · On-premise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6461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configuration to your security posture — from fully-managed cloud to private / no-data-egress on-premise.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461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6461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A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" y="658368"/>
            <a:ext cx="603504" cy="603504"/>
          </a:xfrm>
          <a:prstGeom prst="ellipse">
            <a:avLst/>
          </a:prstGeom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850392" y="804672"/>
            <a:ext cx="310896" cy="310896"/>
          </a:xfrm>
          <a:prstGeom prst="ellipse">
            <a:avLst/>
          </a:prstGeom>
          <a:ln w="1651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1005840" y="502920"/>
            <a:ext cx="0" cy="82296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1005840" y="1335024"/>
            <a:ext cx="0" cy="82296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960120"/>
            <a:ext cx="82296" cy="0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1380744" y="960120"/>
            <a:ext cx="82296" cy="0"/>
          </a:xfrm>
          <a:prstGeom prst="line">
            <a:avLst/>
          </a:prstGeom>
          <a:noFill/>
          <a:ln w="25400">
            <a:solidFill>
              <a:srgbClr val="F7F2E8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025500" y="839876"/>
            <a:ext cx="100584" cy="100584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0" y="210312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SENTINEL WITH YOUR NEXT BUYER DECISION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0" y="2514600"/>
            <a:ext cx="12191695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44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 tier. No credit card. Rate your first company in under 30 seconds. Sign-up takes ninety seconds.</a:t>
            </a:r>
            <a:endParaRPr lang="en-US" sz="4400" dirty="0"/>
          </a:p>
          <a:p>
            <a:pPr algn="ctr" indent="0" marL="0">
              <a:spcAft>
                <a:spcPts val="800"/>
              </a:spcAft>
              <a:buNone/>
            </a:pPr>
            <a:r>
              <a:rPr lang="en-US" sz="4400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/>
            </a:r>
            <a:endParaRPr lang="en-US" sz="4400" dirty="0"/>
          </a:p>
        </p:txBody>
      </p:sp>
      <p:sp>
        <p:nvSpPr>
          <p:cNvPr id="11" name="Shape 9"/>
          <p:cNvSpPr/>
          <p:nvPr/>
        </p:nvSpPr>
        <p:spPr>
          <a:xfrm>
            <a:off x="4084168" y="4297680"/>
            <a:ext cx="4023360" cy="77724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4084168" y="429768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spc="200" kern="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sentinel-credit.com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0" y="525780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7F2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Forward this briefing to your AR / credit / treasury team.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0" y="5715000"/>
            <a:ext cx="121916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Questions:  contact@sentinel-credit.com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48640" y="617220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Credit, Inc. is not a Nationally Recognized Statistical Rating Organization. Model outputs are analytical opinions, not official credit ratings.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every procurement, treasury, and credit team runs into.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700888" y="2743200"/>
            <a:ext cx="640080" cy="640080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700888" y="2743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00888" y="35661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Per-buyer credit costs too much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700888" y="4389120"/>
            <a:ext cx="338328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D&amp;B and Creditsafe charge $70–150 per buyer report — and rate SMBs, not the enterprise counterparties that matter. S&amp;P Cap IQ Pro and Moody's CreditLens are $24–65k per seat per year. Neither scales to a 200-counterparty buyer book.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404208" y="2743200"/>
            <a:ext cx="640080" cy="640080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4404208" y="2743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404208" y="35661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buyer portfolio is blind beyond top 20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404208" y="4389120"/>
            <a:ext cx="338328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quarterly reviews cover the top twenty customers. The other one-hundred-eighty sit in Excel with stale ratings from when the account opened. When one of them defaults, nobody knew.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8107528" y="2743200"/>
            <a:ext cx="640080" cy="640080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8107528" y="27432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107528" y="35661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a buyer defaults, your process has to hold up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8107528" y="4389120"/>
            <a:ext cx="338328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CFO and board ask "did you know?" You need documented evidence of a consistent credit process, on every buyer, with every notch traceable to the rule that fired.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INTRODUCING SENTINEL CREDIT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Institutional-grade credit intelligence on any company you lend to, underwrite, or extend terms to.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2194560"/>
            <a:ext cx="658368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is a credit intelligence platform. From a ticker or uploaded financials it returns a multi-agency-style rating, a forward Probability of Insolvency, an origination read on who needs financing next, and continuous surveillance — one engine for lenders, credit funds, treasury, procurement, and credit teams.</a:t>
            </a:r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600"/>
              </a:spcAft>
              <a:buNone/>
            </a:pP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589520" y="2450592"/>
            <a:ext cx="146304" cy="146304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7863840" y="228600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Rate any company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863840" y="274320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Public, private, domestic, or foreign — in under 30 seconds.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589520" y="3730752"/>
            <a:ext cx="146304" cy="146304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7863840" y="356616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notch traceable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863840" y="402336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 that fired is cited. No black-box verdicts.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589520" y="5010912"/>
            <a:ext cx="146304" cy="146304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7863840" y="484632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Continuous surveillance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863840" y="530352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Drift monitor on your full buyer book, not just the top 20.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USES SENTINEL CREDIT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the team that owns the credit decision.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1920240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platform, four roles. Each gets the same rating, forward Probability of Insolvency, and continuous surveillance — framed for the job they do.</a:t>
            </a:r>
            <a:pPr indent="0" marL="0">
              <a:spcAft>
                <a:spcPts val="400"/>
              </a:spcAft>
              <a:buNone/>
            </a:pPr>
            <a:r>
              <a:rPr lang="en-US" sz="13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18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518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46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46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Defensible decisions, board-ready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46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board asks “did we know?”, show a documented, consistent credit process on every counterparty — every notch traceable to the rule that fired.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46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46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233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233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461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TREASURER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61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Exposure across the whole book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61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surveillance on every customer and counterparty — not just the top 20. Drift and downgrades surface before they become losses.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461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6461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18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18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746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MANAGER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746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Underwrite and set terms in seconds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46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any buyer — public, private, domestic, or foreign — and size the credit line in under a minute, with the full rationale attached.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746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746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33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6233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6461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 &amp; COLLECTIONS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461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blind spots past the top 20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6461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the full receivables book automatically and get an early flag on the accounts most likely to slip — so collection effort goes where the risk is.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461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6461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stages from buyer ticker (or uploaded financials) to Trade Credit Memo.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1020928" y="2834640"/>
            <a:ext cx="219456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158088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58088" y="333756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 EDGAR · FMP · Private PDFs · Multi-file SME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288640" y="3447288"/>
            <a:ext cx="310896" cy="146304"/>
          </a:xfrm>
          <a:prstGeom prst="rightArrow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3672688" y="2834640"/>
            <a:ext cx="2194560" cy="1371600"/>
          </a:xfrm>
          <a:prstGeom prst="roundRect">
            <a:avLst>
              <a:gd name="adj" fmla="val 5333"/>
            </a:avLst>
          </a:prstGeom>
          <a:solidFill>
            <a:srgbClr val="1E2A44"/>
          </a:solidFill>
          <a:ln w="12700">
            <a:solidFill>
              <a:srgbClr val="152138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809848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809848" y="333756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/ 35 / 30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 simulations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940400" y="3447288"/>
            <a:ext cx="310896" cy="146304"/>
          </a:xfrm>
          <a:prstGeom prst="rightArrow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6324448" y="2834640"/>
            <a:ext cx="2194560" cy="1371600"/>
          </a:xfrm>
          <a:prstGeom prst="roundRect">
            <a:avLst>
              <a:gd name="adj" fmla="val 533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6461608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OVERLAYS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61608" y="333756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TTC · Goodwill · Financial Policy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Cyclical · Sovereign Ceiling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592160" y="3447288"/>
            <a:ext cx="310896" cy="146304"/>
          </a:xfrm>
          <a:prstGeom prst="rightArrow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8976208" y="2834640"/>
            <a:ext cx="2194560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8976208" y="2880360"/>
            <a:ext cx="2194560" cy="1325880"/>
          </a:xfrm>
          <a:prstGeom prst="roundRect">
            <a:avLst>
              <a:gd name="adj" fmla="val 5517"/>
            </a:avLst>
          </a:prstGeom>
          <a:solidFill>
            <a:srgbClr val="1E2A44"/>
          </a:solidFill>
          <a:ln w="12700">
            <a:solidFill>
              <a:srgbClr val="152138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9113368" y="297180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spc="250" kern="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113368" y="3337560"/>
            <a:ext cx="19202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Rating + IC Memo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D4B8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full audit trail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48640" y="480060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notch in the output cites the rule that fired, the coefficient applied, and the methodology source.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8640" y="534924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RUNTIME: ~30 SECONDS FROM TICKER TO RATING  ·  ~60 SECONDS TO FULL IC MEMO DOCX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THE RATINGS ENGINE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capabilities your incumbent doesn't have.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1920240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b="1" i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rating is the start. Sentinel ships four institutional capabilities around it — each fully documented, privacy-preserving (your data stays in your browser), and audit-ready. Incumbents ship a number; Sentinel ships a workflow.</a:t>
            </a:r>
            <a:pPr indent="0" marL="0">
              <a:spcAft>
                <a:spcPts val="400"/>
              </a:spcAft>
              <a:buNone/>
            </a:pPr>
            <a:r>
              <a:rPr lang="en-US" sz="13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18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518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46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CALIBRATION · Pro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746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 Sentinel for your portfolio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746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your last 5 years of loan or counterparty performance and Sentinel re-fits its risk estimates to your realized losses in under a minute. Your raw data never leaves the browser.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46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46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Reversible per session · confidence-tested before it changes a result.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233008" y="278892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233008" y="278892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461608" y="29260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BENCHMARKING · Preview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61608" y="318211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Anonymized peer benchmark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61608" y="363016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your calibration to an anonymized cross-customer baseline for your sector — collectively a better benchmark than any single vendor database. Contributors save 10–50% on Pro.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461608" y="427939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6461608" y="429768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Privacy-preserving and anonymized · GDPR-aligned.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18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18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746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SUPPLY-CHAIN RISK · Pro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746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Inbound supply-chain risk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46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top supplier with heavy single-source or single-region dependence is one shock from a covenant breach. Sentinel surfaces geographic, single-name, single-source, and sanctions concentration as first-class credit signals.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746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746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Concentration, single-source, and sanctions exposure — flagged as credit signals.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33008" y="4800600"/>
            <a:ext cx="5440680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6233008" y="4800600"/>
            <a:ext cx="979322" cy="457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5" name="Text 33"/>
          <p:cNvSpPr/>
          <p:nvPr/>
        </p:nvSpPr>
        <p:spPr>
          <a:xfrm>
            <a:off x="6461608" y="49377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AUTOMATION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461608" y="5193792"/>
            <a:ext cx="49834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Adverse-action notices &amp; forensic checks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6461608" y="5641848"/>
            <a:ext cx="49834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One-click, ECOA-compliant Adverse Action Notice in Word. A forensic digit-distribution test auto-flags suspicious financials for senior-credit review.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461608" y="6291072"/>
            <a:ext cx="4983480" cy="0"/>
          </a:xfrm>
          <a:prstGeom prst="line">
            <a:avLst/>
          </a:prstGeom>
          <a:noFill/>
          <a:ln w="635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39" name="Text 37"/>
          <p:cNvSpPr/>
          <p:nvPr/>
        </p:nvSpPr>
        <p:spPr>
          <a:xfrm>
            <a:off x="6461608" y="6309360"/>
            <a:ext cx="4983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ECOA / Reg B compliant · built-in forensic anomaly detection.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41" name="Text 39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Three-agency methodology blend, fully documented.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548640" y="2194560"/>
            <a:ext cx="640080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independently simulates each major agency's published methodology, then blends the three into one implied rating — and layers on its own overlays for cycle, financial policy, and concentration risk. You see what comes out and why; the full machinery lives in the platform.</a:t>
            </a:r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endParaRPr lang="en-US" sz="13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406640" y="2651760"/>
            <a:ext cx="1440180" cy="502920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7406640" y="2651760"/>
            <a:ext cx="14401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S&amp;P-style 35%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46820" y="2651760"/>
            <a:ext cx="1440180" cy="502920"/>
          </a:xfrm>
          <a:prstGeom prst="rect">
            <a:avLst/>
          </a:prstGeom>
          <a:solidFill>
            <a:srgbClr val="152138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846820" y="2651760"/>
            <a:ext cx="14401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Moody's-style 35%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0287000" y="2651760"/>
            <a:ext cx="1234440" cy="502920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10287000" y="2651760"/>
            <a:ext cx="1234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Fitch-style 30%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406640" y="324612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BLENDED IMPLIED RATING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9464040" y="3657600"/>
            <a:ext cx="0" cy="320040"/>
          </a:xfrm>
          <a:prstGeom prst="line">
            <a:avLst/>
          </a:prstGeom>
          <a:noFill/>
          <a:ln w="25400">
            <a:solidFill>
              <a:srgbClr val="B8935E"/>
            </a:solidFill>
            <a:prstDash val="solid"/>
            <a:tailEnd type="triangle"/>
          </a:ln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7406640" y="3703320"/>
            <a:ext cx="4114800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7589520" y="38404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OVERLAYS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7635240" y="431596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7818120" y="420624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Through-the-Cycle (TTC)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692640" y="431596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5" name="Text 23"/>
          <p:cNvSpPr/>
          <p:nvPr/>
        </p:nvSpPr>
        <p:spPr>
          <a:xfrm>
            <a:off x="9875520" y="420624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Goodwill Concentration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635240" y="468172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7818120" y="457200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Policy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692640" y="468172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9" name="Text 27"/>
          <p:cNvSpPr/>
          <p:nvPr/>
        </p:nvSpPr>
        <p:spPr>
          <a:xfrm>
            <a:off x="9875520" y="457200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/ Sector Ceiling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635240" y="504748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7818120" y="493776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Cyclical Peak / Trough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9692640" y="5047488"/>
            <a:ext cx="73152" cy="73152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9875520" y="493776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Profile Uplift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8640" y="589788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Agency methodologies are public. Sentinel's simulations use only public financial data; no agency endorsement is implied.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6" name="Text 34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Validated out-of-sample on SEC data — an SR 11-7 battery on realized corporate defaults.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632308" y="233172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632308" y="246888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188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632308" y="3383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REALIZED DEFAULTS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32308" y="36576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2001–2025 · point-in-time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21228" y="233172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421228" y="246888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0.984</a:t>
            </a:r>
            <a:endParaRPr lang="en-US" sz="5400" dirty="0"/>
          </a:p>
        </p:txBody>
      </p:sp>
      <p:sp>
        <p:nvSpPr>
          <p:cNvPr id="17" name="Text 15"/>
          <p:cNvSpPr/>
          <p:nvPr/>
        </p:nvSpPr>
        <p:spPr>
          <a:xfrm>
            <a:off x="3421228" y="3383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421228" y="36576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Gini 0.967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0148" y="233172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6210148" y="246888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91.7%</a:t>
            </a:r>
            <a:endParaRPr lang="en-US" sz="5400" dirty="0"/>
          </a:p>
        </p:txBody>
      </p:sp>
      <p:sp>
        <p:nvSpPr>
          <p:cNvPr id="21" name="Text 19"/>
          <p:cNvSpPr/>
          <p:nvPr/>
        </p:nvSpPr>
        <p:spPr>
          <a:xfrm>
            <a:off x="6210148" y="3383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RECALL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210148" y="36576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false-alarm 2.8%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8999068" y="2331720"/>
            <a:ext cx="2560320" cy="1691640"/>
          </a:xfrm>
          <a:prstGeom prst="roundRect">
            <a:avLst>
              <a:gd name="adj" fmla="val 3243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8999068" y="2468880"/>
            <a:ext cx="25603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2.6×</a:t>
            </a:r>
            <a:endParaRPr lang="en-US" sz="5400" dirty="0"/>
          </a:p>
        </p:txBody>
      </p:sp>
      <p:sp>
        <p:nvSpPr>
          <p:cNvPr id="25" name="Text 23"/>
          <p:cNvSpPr/>
          <p:nvPr/>
        </p:nvSpPr>
        <p:spPr>
          <a:xfrm>
            <a:off x="8999068" y="33832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ORIGINATION LIFT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999068" y="365760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A85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new+upsize · 25.8% conv.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48640" y="4297680"/>
            <a:ext cx="11094415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777240" y="443484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ROBUSTNESS &amp; HONEST SCOPE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77240" y="4754880"/>
            <a:ext cx="10820095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Robustness: same-rating-tier control 0.92–0.96 AUC; full Russell 3000 small-cap breadth 0.95 (recall holds); private audited-statement cohort 4/4 distress caught, 0/9 false alarms.  •  Continued work: grow the private cohort, sector-aware calibration, and the origination hidden-gem signal.  •  Full scope &amp; limitations disclosed in the validation report.</a:t>
            </a:r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pPr indent="0" marL="0">
              <a:spcAft>
                <a:spcPts val="300"/>
              </a:spcAft>
              <a:buNone/>
            </a:pPr>
            <a:endParaRPr lang="en-US" sz="1200" dirty="0"/>
          </a:p>
          <a:p>
            <a:pPr indent="0" marL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1" name="Text 29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18592" y="527152"/>
            <a:ext cx="271577" cy="271577"/>
          </a:xfrm>
          <a:prstGeom prst="ellipse">
            <a:avLst/>
          </a:prstGeom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684428" y="592988"/>
            <a:ext cx="139903" cy="139903"/>
          </a:xfrm>
          <a:prstGeom prst="ellipse">
            <a:avLst/>
          </a:prstGeom>
          <a:ln w="1270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754380" y="457200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754380" y="835762"/>
            <a:ext cx="0" cy="32918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548640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927202" y="662940"/>
            <a:ext cx="32918" cy="0"/>
          </a:xfrm>
          <a:prstGeom prst="line">
            <a:avLst/>
          </a:prstGeom>
          <a:noFill/>
          <a:ln w="19050">
            <a:solidFill>
              <a:srgbClr val="1E2A44"/>
            </a:solidFill>
            <a:prstDash val="solid"/>
          </a:ln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65284" y="610888"/>
            <a:ext cx="41148" cy="41148"/>
          </a:xfrm>
          <a:prstGeom prst="ellipse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188720" y="45720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RETROSPECTIVE CASE STUDIES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1005840"/>
            <a:ext cx="10972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buyer you almost extended terms to. What Sentinel would have caught.</a:t>
            </a:r>
            <a:endParaRPr lang="en-US" sz="3200" dirty="0"/>
          </a:p>
        </p:txBody>
      </p:sp>
      <p:sp>
        <p:nvSpPr>
          <p:cNvPr id="11" name="Shape 9"/>
          <p:cNvSpPr/>
          <p:nvPr/>
        </p:nvSpPr>
        <p:spPr>
          <a:xfrm>
            <a:off x="518008" y="2240280"/>
            <a:ext cx="5394960" cy="73152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518008" y="2313432"/>
            <a:ext cx="5394960" cy="34930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838048" y="24688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BANKRUPTCY ALERT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38048" y="274320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Hertz Global Holdings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838048" y="329184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11 · May 22, 2020 · Emerged June 2021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38048" y="3657600"/>
            <a:ext cx="4754880" cy="457200"/>
          </a:xfrm>
          <a:prstGeom prst="rect">
            <a:avLst/>
          </a:prstGeom>
          <a:solidFill>
            <a:srgbClr val="FBF8F1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838048" y="365760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CAUGHT:  12–18 MONTHS BEFORE FILING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8048" y="4251960"/>
            <a:ext cx="4754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SIGNALS THAT FIRED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38048" y="448056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 6.5–7× (fleet-ABS included)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Altman Z &lt; 1.0 (deep distress)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Beneish M elevated (2014 restatement residue)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 / EBITDA &lt; 0.4×  ·  F-Score &lt; 4 / 9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PE-legacy FinPol: Aggressive  ·  Merton DD ~0.7σ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838048" y="53492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Agencies sat at BB− / Ba3 / BB− through all of 2018–2019. Sentinel would have rated CCC+ — a 3-to-5 notch gap. Pre-petition debt $18.8B (including fleet-financed ABS). If you were a trade-credit seller to Hertz pre-pandemic, the signals to cut exposure were available twelve to eighteen months before Chapter 11 filed.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78728" y="2240280"/>
            <a:ext cx="5394960" cy="73152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278728" y="2313432"/>
            <a:ext cx="5394960" cy="34930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598768" y="24688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ALERT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598768" y="274320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Valeant Pharmaceuticals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598768" y="329184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Philidor disclosure · October 2015 · Later rebranded as Bausch Health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598768" y="3657600"/>
            <a:ext cx="4754880" cy="457200"/>
          </a:xfrm>
          <a:prstGeom prst="rect">
            <a:avLst/>
          </a:prstGeom>
          <a:solidFill>
            <a:srgbClr val="FBF8F1"/>
          </a:solidFill>
          <a:ln w="9525">
            <a:solidFill>
              <a:srgbClr val="E8DFCB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6598768" y="365760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CAUGHT:  12–18 MONTHS BEFORE DISCLOSURE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598768" y="4251960"/>
            <a:ext cx="4754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B89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SIGNALS THAT FIRED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598768" y="448056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Beneish M-Score &gt; −1.78 (manipulation flag)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Goodwill &gt; 60% from serial acquisitions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 7×+ (GAAP basis)</a:t>
            </a:r>
            <a:endParaRPr lang="en-US" sz="10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Non-GAAP vs GAAP earnings divergence &gt; 200%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598768" y="53492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5A6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Debt-financed roll-up specialty pharma. The model does not need to detect fraud — every signal that fires on Valeant is independently an accounting-quality signal. A corporate seller with open receivables on Valeant in 2014 had a year of warning before the short report and ratings cliff.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548640" y="5943600"/>
            <a:ext cx="11094415" cy="457200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548640" y="5943600"/>
            <a:ext cx="110944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F7F2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RATING-TRAJECTORY TABLES + NARRATIVE AT  sentinel-credit.com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0" y="6537960"/>
            <a:ext cx="12191695" cy="18288"/>
          </a:xfrm>
          <a:prstGeom prst="rect">
            <a:avLst/>
          </a:prstGeom>
          <a:solidFill>
            <a:srgbClr val="B8935E"/>
          </a:solidFill>
          <a:ln/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548640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5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SENTINEL CREDIT  ·  EXECUTIVE BRIEFING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156655" y="6556248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80" kern="0" dirty="0">
                <a:solidFill>
                  <a:srgbClr val="95A0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Forwardable  ·  v3.0  ·  June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Sentinel Credit,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Sentinel Credit — Executive Briefing for Trade Credit &amp; Counterparty Risk</dc:title>
  <dc:subject>Executive Briefing — Trade Credit &amp; Counterparty Risk</dc:subject>
  <dc:creator>Sentinel Credit, Inc.</dc:creator>
  <cp:lastModifiedBy>Sentinel Credit, Inc.</cp:lastModifiedBy>
  <cp:revision>1</cp:revision>
  <dcterms:created xsi:type="dcterms:W3CDTF">2026-04-26T03:49:47Z</dcterms:created>
  <dcterms:modified xsi:type="dcterms:W3CDTF">2026-04-26T03:49:47Z</dcterms:modified>
</cp:coreProperties>
</file>